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1"/>
  </p:handoutMasterIdLst>
  <p:sldIdLst>
    <p:sldId id="337" r:id="rId2"/>
    <p:sldId id="338" r:id="rId3"/>
    <p:sldId id="256" r:id="rId4"/>
    <p:sldId id="335" r:id="rId5"/>
    <p:sldId id="336" r:id="rId6"/>
    <p:sldId id="327" r:id="rId7"/>
    <p:sldId id="328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258" r:id="rId17"/>
    <p:sldId id="259" r:id="rId18"/>
    <p:sldId id="333" r:id="rId19"/>
    <p:sldId id="334" r:id="rId20"/>
    <p:sldId id="325" r:id="rId21"/>
    <p:sldId id="326" r:id="rId22"/>
    <p:sldId id="309" r:id="rId23"/>
    <p:sldId id="310" r:id="rId24"/>
    <p:sldId id="284" r:id="rId25"/>
    <p:sldId id="262" r:id="rId26"/>
    <p:sldId id="285" r:id="rId27"/>
    <p:sldId id="265" r:id="rId28"/>
    <p:sldId id="311" r:id="rId29"/>
    <p:sldId id="312" r:id="rId30"/>
    <p:sldId id="287" r:id="rId31"/>
    <p:sldId id="266" r:id="rId32"/>
    <p:sldId id="332" r:id="rId33"/>
    <p:sldId id="331" r:id="rId34"/>
    <p:sldId id="323" r:id="rId35"/>
    <p:sldId id="324" r:id="rId36"/>
    <p:sldId id="276" r:id="rId37"/>
    <p:sldId id="269" r:id="rId38"/>
    <p:sldId id="277" r:id="rId39"/>
    <p:sldId id="270" r:id="rId40"/>
    <p:sldId id="288" r:id="rId41"/>
    <p:sldId id="261" r:id="rId42"/>
    <p:sldId id="279" r:id="rId43"/>
    <p:sldId id="271" r:id="rId44"/>
    <p:sldId id="291" r:id="rId45"/>
    <p:sldId id="272" r:id="rId46"/>
    <p:sldId id="329" r:id="rId47"/>
    <p:sldId id="330" r:id="rId48"/>
    <p:sldId id="321" r:id="rId49"/>
    <p:sldId id="32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290" r:id="rId59"/>
    <p:sldId id="273" r:id="rId6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20000"/>
      </a:spcBef>
      <a:spcAft>
        <a:spcPct val="0"/>
      </a:spcAft>
      <a:defRPr sz="4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Rounded MT Bold" pitchFamily="34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4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Rounded MT Bold" pitchFamily="34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4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Rounded MT Bold" pitchFamily="34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4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Rounded MT Bold" pitchFamily="34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4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Rounded MT Bold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Rounded MT Bold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Rounded MT Bold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Rounded MT Bold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 Rounded MT Bold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800080"/>
    <a:srgbClr val="FF9900"/>
    <a:srgbClr val="FFFF00"/>
    <a:srgbClr val="0066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36"/>
    </p:cViewPr>
  </p:sorterViewPr>
  <p:notesViewPr>
    <p:cSldViewPr>
      <p:cViewPr varScale="1">
        <p:scale>
          <a:sx n="55" d="100"/>
          <a:sy n="55" d="100"/>
        </p:scale>
        <p:origin x="-1854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effectLst/>
                <a:latin typeface="Arial" charset="0"/>
              </a:defRPr>
            </a:lvl1pPr>
          </a:lstStyle>
          <a:p>
            <a:fld id="{E4AC6B88-C4EE-4D20-AD5D-44ACDD8FC38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CAAE6-DD63-4082-847C-29DF2CF6E6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59DB9-BD1F-4B9B-A9A0-A2CDC51A17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1C2ABD-6EE3-4B69-92DA-899DA7A0D4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54FE0-FCE6-42B2-8A93-7843D95F67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4C44F4-E29D-4089-88A2-28F4BE9E1C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0C4BB1-0302-4C37-9733-EF3468BC97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58B15-DE22-4557-9149-A703205DEA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7F5A2B-777D-4478-A8F3-DFA022C07A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E74E0-23AA-494A-9027-D0845C8773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BBF50-35D9-4670-ABB3-0CA5BD1CD6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4DBA4D-1F3B-420C-BC0A-4312430943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 b="0">
                <a:effectLst/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b="0">
                <a:effectLst/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effectLst/>
                <a:latin typeface="+mj-lt"/>
              </a:defRPr>
            </a:lvl1pPr>
          </a:lstStyle>
          <a:p>
            <a:fld id="{B64257BC-784F-4C88-9324-32DC5D21CFE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50.xml"/><Relationship Id="rId18" Type="http://schemas.openxmlformats.org/officeDocument/2006/relationships/slide" Target="slide12.xml"/><Relationship Id="rId26" Type="http://schemas.openxmlformats.org/officeDocument/2006/relationships/slide" Target="slide16.xml"/><Relationship Id="rId3" Type="http://schemas.openxmlformats.org/officeDocument/2006/relationships/slide" Target="slide18.xml"/><Relationship Id="rId21" Type="http://schemas.openxmlformats.org/officeDocument/2006/relationships/slide" Target="slide54.xml"/><Relationship Id="rId7" Type="http://schemas.openxmlformats.org/officeDocument/2006/relationships/slide" Target="slide20.xml"/><Relationship Id="rId12" Type="http://schemas.openxmlformats.org/officeDocument/2006/relationships/slide" Target="slide36.xml"/><Relationship Id="rId17" Type="http://schemas.openxmlformats.org/officeDocument/2006/relationships/slide" Target="slide52.xml"/><Relationship Id="rId25" Type="http://schemas.openxmlformats.org/officeDocument/2006/relationships/slide" Target="slide56.xml"/><Relationship Id="rId2" Type="http://schemas.openxmlformats.org/officeDocument/2006/relationships/slide" Target="slide4.xml"/><Relationship Id="rId16" Type="http://schemas.openxmlformats.org/officeDocument/2006/relationships/slide" Target="slide38.xml"/><Relationship Id="rId20" Type="http://schemas.openxmlformats.org/officeDocument/2006/relationships/slide" Target="slide40.xml"/><Relationship Id="rId29" Type="http://schemas.openxmlformats.org/officeDocument/2006/relationships/slide" Target="slide5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22.xml"/><Relationship Id="rId24" Type="http://schemas.openxmlformats.org/officeDocument/2006/relationships/slide" Target="slide42.xml"/><Relationship Id="rId5" Type="http://schemas.openxmlformats.org/officeDocument/2006/relationships/slide" Target="slide46.xml"/><Relationship Id="rId15" Type="http://schemas.openxmlformats.org/officeDocument/2006/relationships/slide" Target="slide24.xml"/><Relationship Id="rId23" Type="http://schemas.openxmlformats.org/officeDocument/2006/relationships/slide" Target="slide28.xml"/><Relationship Id="rId28" Type="http://schemas.openxmlformats.org/officeDocument/2006/relationships/slide" Target="slide44.xml"/><Relationship Id="rId10" Type="http://schemas.openxmlformats.org/officeDocument/2006/relationships/slide" Target="slide8.xml"/><Relationship Id="rId19" Type="http://schemas.openxmlformats.org/officeDocument/2006/relationships/slide" Target="slide26.xml"/><Relationship Id="rId4" Type="http://schemas.openxmlformats.org/officeDocument/2006/relationships/slide" Target="slide32.xml"/><Relationship Id="rId9" Type="http://schemas.openxmlformats.org/officeDocument/2006/relationships/slide" Target="slide48.xml"/><Relationship Id="rId14" Type="http://schemas.openxmlformats.org/officeDocument/2006/relationships/slide" Target="slide10.xml"/><Relationship Id="rId22" Type="http://schemas.openxmlformats.org/officeDocument/2006/relationships/slide" Target="slide14.xml"/><Relationship Id="rId27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mailto:jlchavez@uiwtx.edu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www.uiw.edu/studentlif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838200" y="990600"/>
            <a:ext cx="7543800" cy="4914900"/>
          </a:xfrm>
          <a:prstGeom prst="rect">
            <a:avLst/>
          </a:prstGeom>
          <a:solidFill>
            <a:srgbClr val="FF0000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en-US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50000"/>
              </a:spcBef>
            </a:pPr>
            <a:r>
              <a:rPr lang="en-US" sz="6000">
                <a:effectLst>
                  <a:outerShdw blurRad="38100" dist="38100" dir="2700000" algn="tl">
                    <a:srgbClr val="FFFFFF"/>
                  </a:outerShdw>
                </a:effectLst>
              </a:rPr>
              <a:t>Campus Life</a:t>
            </a:r>
          </a:p>
          <a:p>
            <a:pPr marL="342900" indent="-342900">
              <a:spcBef>
                <a:spcPct val="50000"/>
              </a:spcBef>
            </a:pPr>
            <a:r>
              <a:rPr lang="en-US" sz="6000">
                <a:effectLst>
                  <a:outerShdw blurRad="38100" dist="38100" dir="2700000" algn="tl">
                    <a:srgbClr val="FFFFFF"/>
                  </a:outerShdw>
                </a:effectLst>
              </a:rPr>
              <a:t>JEOPARDY</a:t>
            </a:r>
          </a:p>
          <a:p>
            <a:pPr marL="342900" indent="-342900">
              <a:spcBef>
                <a:spcPct val="50000"/>
              </a:spcBef>
            </a:pPr>
            <a:endParaRPr lang="en-US" sz="6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609600" indent="-609600" algn="ctr">
              <a:buFontTx/>
              <a:buNone/>
            </a:pPr>
            <a:endParaRPr lang="en-US" sz="36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What is the religious denomination of the women who founded the University?</a:t>
            </a: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3402013" y="53340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How I Love UIW: 400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>
                <a:effectLst>
                  <a:outerShdw blurRad="38100" dist="38100" dir="2700000" algn="tl">
                    <a:srgbClr val="FFFFFF"/>
                  </a:outerShdw>
                </a:effectLst>
              </a:rPr>
              <a:t>Catholic</a:t>
            </a:r>
          </a:p>
          <a:p>
            <a:pPr algn="ctr">
              <a:buFontTx/>
              <a:buNone/>
            </a:pPr>
            <a:r>
              <a:rPr lang="en-US" sz="4000">
                <a:effectLst>
                  <a:outerShdw blurRad="38100" dist="38100" dir="2700000" algn="tl">
                    <a:srgbClr val="FFFFFF"/>
                  </a:outerShdw>
                </a:effectLst>
              </a:rPr>
              <a:t>(Sisters of Charity of the Incarnate Word)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400 pts</a:t>
            </a:r>
          </a:p>
        </p:txBody>
      </p:sp>
      <p:sp>
        <p:nvSpPr>
          <p:cNvPr id="5939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46238"/>
            <a:ext cx="8229600" cy="4525962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609600" indent="-609600" algn="ctr">
              <a:buFontTx/>
              <a:buNone/>
            </a:pPr>
            <a:endParaRPr lang="en-US" sz="5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 algn="ctr">
              <a:buFontTx/>
              <a:buNone/>
            </a:pPr>
            <a:r>
              <a:rPr lang="en-US" sz="4800">
                <a:effectLst>
                  <a:outerShdw blurRad="38100" dist="38100" dir="2700000" algn="tl">
                    <a:srgbClr val="FFFFFF"/>
                  </a:outerShdw>
                </a:effectLst>
              </a:rPr>
              <a:t>What are the UIW </a:t>
            </a:r>
          </a:p>
          <a:p>
            <a:pPr marL="609600" indent="-609600" algn="ctr">
              <a:buFontTx/>
              <a:buNone/>
            </a:pPr>
            <a:r>
              <a:rPr lang="en-US" sz="4800">
                <a:effectLst>
                  <a:outerShdw blurRad="38100" dist="38100" dir="2700000" algn="tl">
                    <a:srgbClr val="FFFFFF"/>
                  </a:outerShdw>
                </a:effectLst>
              </a:rPr>
              <a:t>school colors?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3478213" y="53340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How I Love UIW: 300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>
                <a:effectLst>
                  <a:outerShdw blurRad="38100" dist="38100" dir="2700000" algn="tl">
                    <a:srgbClr val="FFFFFF"/>
                  </a:outerShdw>
                </a:effectLst>
              </a:rPr>
              <a:t>Red and Black</a:t>
            </a:r>
            <a:endParaRPr lang="en-US" sz="4800"/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300 pts</a:t>
            </a:r>
          </a:p>
        </p:txBody>
      </p:sp>
      <p:sp>
        <p:nvSpPr>
          <p:cNvPr id="6144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5720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What red bird is the UIW mascot and also the title of a high-ranking official in the Catholic church?</a:t>
            </a:r>
            <a:endParaRPr lang="en-US" sz="4400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478213" y="54102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How I Love UIW: 200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533400"/>
            <a:ext cx="7924800" cy="35052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Cardinal</a:t>
            </a:r>
            <a:endParaRPr lang="en-US"/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2297113" y="762000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200 pts</a:t>
            </a:r>
          </a:p>
        </p:txBody>
      </p:sp>
      <p:pic>
        <p:nvPicPr>
          <p:cNvPr id="63493" name="Picture 5" descr="MCAN00296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4419600"/>
            <a:ext cx="2667000" cy="2168525"/>
          </a:xfrm>
          <a:prstGeom prst="rect">
            <a:avLst/>
          </a:prstGeom>
          <a:noFill/>
        </p:spPr>
      </p:pic>
      <p:sp>
        <p:nvSpPr>
          <p:cNvPr id="6349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525963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4800">
                <a:effectLst>
                  <a:outerShdw blurRad="38100" dist="38100" dir="2700000" algn="tl">
                    <a:srgbClr val="FFFFFF"/>
                  </a:outerShdw>
                </a:effectLst>
              </a:rPr>
              <a:t>What year was UIW founded?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475038" y="54102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How I Love UIW: 100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 b="1">
                <a:effectLst>
                  <a:outerShdw blurRad="38100" dist="38100" dir="2700000" algn="tl">
                    <a:srgbClr val="FFFFFF"/>
                  </a:outerShdw>
                </a:effectLst>
              </a:rPr>
              <a:t>1881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100 pts</a:t>
            </a:r>
          </a:p>
        </p:txBody>
      </p:sp>
      <p:pic>
        <p:nvPicPr>
          <p:cNvPr id="5127" name="Picture 7" descr="University of the Incarnate Word"/>
          <p:cNvPicPr>
            <a:picLocks noChangeAspect="1" noChangeArrowheads="1"/>
          </p:cNvPicPr>
          <p:nvPr/>
        </p:nvPicPr>
        <p:blipFill>
          <a:blip r:embed="rId2" cstate="print"/>
          <a:srcRect b="10001"/>
          <a:stretch>
            <a:fillRect/>
          </a:stretch>
        </p:blipFill>
        <p:spPr bwMode="auto">
          <a:xfrm>
            <a:off x="3581400" y="4038600"/>
            <a:ext cx="1901825" cy="2057400"/>
          </a:xfrm>
          <a:prstGeom prst="rect">
            <a:avLst/>
          </a:prstGeom>
          <a:noFill/>
        </p:spPr>
      </p:pic>
      <p:sp>
        <p:nvSpPr>
          <p:cNvPr id="5128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800">
                <a:effectLst>
                  <a:outerShdw blurRad="38100" dist="38100" dir="2700000" algn="tl">
                    <a:srgbClr val="FFFFFF"/>
                  </a:outerShdw>
                </a:effectLst>
              </a:rPr>
              <a:t>Name one mass or service time held in Our Lady’s Chapel? </a:t>
            </a:r>
            <a:endParaRPr lang="en-US" sz="4800"/>
          </a:p>
        </p:txBody>
      </p:sp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Oh the Places: 700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Tuesday-Thursday, 12:00 pm</a:t>
            </a: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Sunday, 10:30 am and 8:00 pm</a:t>
            </a:r>
          </a:p>
          <a:p>
            <a:pPr algn="ctr">
              <a:buFontTx/>
              <a:buNone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  <a:r>
              <a:rPr lang="en-US" b="1" baseline="30000">
                <a:effectLst>
                  <a:outerShdw blurRad="38100" dist="38100" dir="2700000" algn="tl">
                    <a:srgbClr val="FFFFFF"/>
                  </a:outerShdw>
                </a:effectLst>
              </a:rPr>
              <a:t>rd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 Sunday, Interdenominational Worship Service 4:00 – 5:30 pm</a:t>
            </a:r>
          </a:p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700 pts</a:t>
            </a:r>
          </a:p>
        </p:txBody>
      </p:sp>
      <p:sp>
        <p:nvSpPr>
          <p:cNvPr id="9216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46238"/>
            <a:ext cx="8458200" cy="4525962"/>
          </a:xfrm>
        </p:spPr>
        <p:txBody>
          <a:bodyPr/>
          <a:lstStyle/>
          <a:p>
            <a:r>
              <a:rPr lang="en-US"/>
              <a:t>Divide into 4 teams</a:t>
            </a:r>
          </a:p>
          <a:p>
            <a:r>
              <a:rPr lang="en-US"/>
              <a:t>Select a team captain</a:t>
            </a:r>
          </a:p>
          <a:p>
            <a:r>
              <a:rPr lang="en-US"/>
              <a:t>Teams will take turns selecting a category and point value.</a:t>
            </a:r>
          </a:p>
          <a:p>
            <a:r>
              <a:rPr lang="en-US"/>
              <a:t>If team answers incorrectly, the other teams can buzz in.  Wait to be called on.</a:t>
            </a:r>
          </a:p>
          <a:p>
            <a:r>
              <a:rPr lang="en-US"/>
              <a:t>The team with the most points at the end of the game WINS!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838200" y="457200"/>
            <a:ext cx="7467600" cy="800100"/>
          </a:xfrm>
          <a:prstGeom prst="rect">
            <a:avLst/>
          </a:prstGeom>
          <a:solidFill>
            <a:srgbClr val="FF0000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Rules</a:t>
            </a:r>
            <a:endParaRPr lang="en-US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00"/>
                            </p:stCondLst>
                            <p:childTnLst>
                              <p:par>
                                <p:cTn id="2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50"/>
                            </p:stCondLst>
                            <p:childTnLst>
                              <p:par>
                                <p:cTn id="3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250"/>
                            </p:stCondLst>
                            <p:childTnLst>
                              <p:par>
                                <p:cTn id="4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800">
                <a:effectLst>
                  <a:outerShdw blurRad="38100" dist="38100" dir="2700000" algn="tl">
                    <a:srgbClr val="FFFFFF"/>
                  </a:outerShdw>
                </a:effectLst>
              </a:rPr>
              <a:t>Name one of the three 1st Year Student Residence Halls?</a:t>
            </a:r>
            <a:r>
              <a:rPr lang="en-US" sz="4800"/>
              <a:t> </a:t>
            </a: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Oh the Places: 600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2133600"/>
            <a:ext cx="7924800" cy="3733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Clement (men/women)</a:t>
            </a:r>
          </a:p>
          <a:p>
            <a:pPr algn="ctr">
              <a:buFontTx/>
              <a:buNone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Colbert (women)</a:t>
            </a:r>
          </a:p>
          <a:p>
            <a:pPr algn="ctr">
              <a:buFontTx/>
              <a:buNone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Marian (women)</a:t>
            </a:r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2297113" y="1981200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600 pts</a:t>
            </a:r>
          </a:p>
        </p:txBody>
      </p:sp>
      <p:pic>
        <p:nvPicPr>
          <p:cNvPr id="83973" name="Picture 5" descr="Clement H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76213"/>
            <a:ext cx="2362200" cy="1771650"/>
          </a:xfrm>
          <a:prstGeom prst="rect">
            <a:avLst/>
          </a:prstGeom>
          <a:noFill/>
        </p:spPr>
      </p:pic>
      <p:pic>
        <p:nvPicPr>
          <p:cNvPr id="83974" name="Picture 6" descr="Colbert H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76213"/>
            <a:ext cx="2362200" cy="1771650"/>
          </a:xfrm>
          <a:prstGeom prst="rect">
            <a:avLst/>
          </a:prstGeom>
          <a:noFill/>
        </p:spPr>
      </p:pic>
      <p:pic>
        <p:nvPicPr>
          <p:cNvPr id="83975" name="Picture 7" descr="Marian Hal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176213"/>
            <a:ext cx="2362200" cy="1771650"/>
          </a:xfrm>
          <a:prstGeom prst="rect">
            <a:avLst/>
          </a:prstGeom>
          <a:noFill/>
        </p:spPr>
      </p:pic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533400" y="1547813"/>
            <a:ext cx="1447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effectLst/>
              </a:rPr>
              <a:t>Clement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3810000" y="1547813"/>
            <a:ext cx="1447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effectLst/>
              </a:rPr>
              <a:t>Colbert</a:t>
            </a: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7162800" y="1547813"/>
            <a:ext cx="1447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effectLst/>
              </a:rPr>
              <a:t>Marian</a:t>
            </a:r>
          </a:p>
        </p:txBody>
      </p:sp>
      <p:sp>
        <p:nvSpPr>
          <p:cNvPr id="83979" name="AutoShape 1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What building is Campus Ministry, Career Services and Counseling located in?</a:t>
            </a:r>
            <a:r>
              <a:rPr lang="en-US" sz="4400"/>
              <a:t> </a:t>
            </a:r>
          </a:p>
        </p:txBody>
      </p:sp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Oh the Places: 500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800" b="1">
                <a:effectLst>
                  <a:outerShdw blurRad="38100" dist="38100" dir="2700000" algn="tl">
                    <a:srgbClr val="FFFFFF"/>
                  </a:outerShdw>
                </a:effectLst>
              </a:rPr>
              <a:t>Chapel Building</a:t>
            </a: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500 pts</a:t>
            </a:r>
          </a:p>
        </p:txBody>
      </p:sp>
      <p:sp>
        <p:nvSpPr>
          <p:cNvPr id="6758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Where do I go to add meal points to my UIW ID card?</a:t>
            </a: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(10% discount)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Oh the Places: 400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6000">
                <a:effectLst>
                  <a:outerShdw blurRad="38100" dist="38100" dir="2700000" algn="tl">
                    <a:srgbClr val="FFFFFF"/>
                  </a:outerShdw>
                </a:effectLst>
              </a:rPr>
              <a:t>Business Office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400 pts</a:t>
            </a:r>
          </a:p>
        </p:txBody>
      </p:sp>
      <p:sp>
        <p:nvSpPr>
          <p:cNvPr id="819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Where do I go when I am feeling sick?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Oh the Places: 300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800">
                <a:effectLst>
                  <a:outerShdw blurRad="38100" dist="38100" dir="2700000" algn="tl">
                    <a:srgbClr val="FFFFFF"/>
                  </a:outerShdw>
                </a:effectLst>
              </a:rPr>
              <a:t>Health Center</a:t>
            </a:r>
          </a:p>
          <a:p>
            <a:pPr algn="ctr">
              <a:buFontTx/>
              <a:buNone/>
            </a:pPr>
            <a:r>
              <a:rPr lang="en-US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(Ground floor of Agnese-Sosa Living Learning Center Garage)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300 pts</a:t>
            </a:r>
          </a:p>
        </p:txBody>
      </p:sp>
      <p:sp>
        <p:nvSpPr>
          <p:cNvPr id="1126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2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Where can I get my UIW student ID card? 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Oh the Places: 200 pts</a:t>
            </a:r>
          </a:p>
        </p:txBody>
      </p:sp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589338"/>
            <a:ext cx="2895600" cy="1744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3271838" y="4829175"/>
            <a:ext cx="381000" cy="76200"/>
          </a:xfrm>
          <a:prstGeom prst="rect">
            <a:avLst/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3048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>
                <a:effectLst>
                  <a:outerShdw blurRad="38100" dist="38100" dir="2700000" algn="tl">
                    <a:srgbClr val="FFFFFF"/>
                  </a:outerShdw>
                </a:effectLst>
              </a:rPr>
              <a:t>Campus Life</a:t>
            </a:r>
          </a:p>
          <a:p>
            <a:pPr algn="ctr">
              <a:buFontTx/>
              <a:buNone/>
            </a:pPr>
            <a:r>
              <a:rPr lang="en-US" sz="5400">
                <a:effectLst>
                  <a:outerShdw blurRad="38100" dist="38100" dir="2700000" algn="tl">
                    <a:srgbClr val="FFFFFF"/>
                  </a:outerShdw>
                </a:effectLst>
              </a:rPr>
              <a:t>Office</a:t>
            </a: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(Marian Student Center)</a:t>
            </a: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2297113" y="457200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200 pts</a:t>
            </a:r>
          </a:p>
        </p:txBody>
      </p:sp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2" cstate="print"/>
          <a:srcRect l="15625" t="29167" r="17188" b="8333"/>
          <a:stretch>
            <a:fillRect/>
          </a:stretch>
        </p:blipFill>
        <p:spPr bwMode="auto">
          <a:xfrm>
            <a:off x="2667000" y="3962400"/>
            <a:ext cx="3962400" cy="2763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69638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1" name="Group 183"/>
          <p:cNvGraphicFramePr>
            <a:graphicFrameLocks noGrp="1"/>
          </p:cNvGraphicFramePr>
          <p:nvPr/>
        </p:nvGraphicFramePr>
        <p:xfrm>
          <a:off x="152400" y="195263"/>
          <a:ext cx="8839200" cy="6441760"/>
        </p:xfrm>
        <a:graphic>
          <a:graphicData uri="http://schemas.openxmlformats.org/drawingml/2006/table">
            <a:tbl>
              <a:tblPr/>
              <a:tblGrid>
                <a:gridCol w="2179638"/>
                <a:gridCol w="2219325"/>
                <a:gridCol w="2220912"/>
                <a:gridCol w="2219325"/>
              </a:tblGrid>
              <a:tr h="167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 Rounded MT Bold" pitchFamily="34" charset="0"/>
                        </a:rPr>
                        <a:t>How I Love UIW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 Rounded MT Bold" pitchFamily="34" charset="0"/>
                        </a:rPr>
                        <a:t>Oh The Places You Will Go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 Rounded MT Bold" pitchFamily="34" charset="0"/>
                        </a:rPr>
                        <a:t>Campus Traditions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 Rounded MT Bold" pitchFamily="34" charset="0"/>
                        </a:rPr>
                        <a:t> At Your Service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" action="ppaction://hlinksldjump"/>
                        </a:rPr>
                        <a:t>700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3" action="ppaction://hlinksldjump"/>
                        </a:rPr>
                        <a:t>700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4" action="ppaction://hlinksldjump"/>
                        </a:rPr>
                        <a:t>700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5" action="ppaction://hlinksldjump"/>
                        </a:rPr>
                        <a:t>700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6" action="ppaction://hlinksldjump"/>
                        </a:rPr>
                        <a:t>600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7" action="ppaction://hlinksldjump"/>
                        </a:rPr>
                        <a:t>600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8" action="ppaction://hlinksldjump"/>
                        </a:rPr>
                        <a:t>600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9" action="ppaction://hlinksldjump"/>
                        </a:rPr>
                        <a:t>600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0" action="ppaction://hlinksldjump"/>
                        </a:rPr>
                        <a:t>500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1" action="ppaction://hlinksldjump"/>
                        </a:rPr>
                        <a:t>500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2" action="ppaction://hlinksldjump"/>
                        </a:rPr>
                        <a:t>500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3" action="ppaction://hlinksldjump"/>
                        </a:rPr>
                        <a:t>500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4" action="ppaction://hlinksldjump"/>
                        </a:rPr>
                        <a:t>400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5" action="ppaction://hlinksldjump"/>
                        </a:rPr>
                        <a:t>400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6" action="ppaction://hlinksldjump"/>
                        </a:rPr>
                        <a:t>400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7" action="ppaction://hlinksldjump"/>
                        </a:rPr>
                        <a:t>400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8" action="ppaction://hlinksldjump"/>
                        </a:rPr>
                        <a:t>300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8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19" action="ppaction://hlinksldjump"/>
                        </a:rPr>
                        <a:t>300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8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0" action="ppaction://hlinksldjump"/>
                        </a:rPr>
                        <a:t>300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8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1" action="ppaction://hlinksldjump"/>
                        </a:rPr>
                        <a:t>300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80008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2" action="ppaction://hlinksldjump"/>
                        </a:rPr>
                        <a:t>200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3" action="ppaction://hlinksldjump"/>
                        </a:rPr>
                        <a:t>200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4" action="ppaction://hlinksldjump"/>
                        </a:rPr>
                        <a:t>200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5" action="ppaction://hlinksldjump"/>
                        </a:rPr>
                        <a:t>200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1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6" action="ppaction://hlinksldjump"/>
                        </a:rPr>
                        <a:t>100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7" action="ppaction://hlinksldjump"/>
                        </a:rPr>
                        <a:t>100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8" action="ppaction://hlinksldjump"/>
                        </a:rPr>
                        <a:t>100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Rounded MT Bold" pitchFamily="34" charset="0"/>
                          <a:hlinkClick r:id="rId29" action="ppaction://hlinksldjump"/>
                        </a:rPr>
                        <a:t>100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99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Rounded MT Bold" pitchFamily="34" charset="0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Where can a commuter student hop on to the UIW shuttle service?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Oh the Places: 100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838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Marian Student Center Circle and the ICC II</a:t>
            </a:r>
          </a:p>
          <a:p>
            <a:pPr algn="ctr">
              <a:buFontTx/>
              <a:buNone/>
            </a:pPr>
            <a:endParaRPr lang="en-US" sz="4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297113" y="914400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100 pts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b="4166"/>
          <a:stretch>
            <a:fillRect/>
          </a:stretch>
        </p:blipFill>
        <p:spPr bwMode="auto">
          <a:xfrm>
            <a:off x="2362200" y="3473450"/>
            <a:ext cx="4495800" cy="3232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229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What San Antonio university is our arch-rival in sports?</a:t>
            </a:r>
          </a:p>
        </p:txBody>
      </p:sp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3478213" y="53340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762000" y="381000"/>
            <a:ext cx="77724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Campus Traditions: 700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St. Mary’s University</a:t>
            </a:r>
          </a:p>
          <a:p>
            <a:pPr algn="ctr">
              <a:buFontTx/>
              <a:buNone/>
            </a:pPr>
            <a:endParaRPr lang="en-US" sz="4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Skin the Rattlers!</a:t>
            </a: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700 pts</a:t>
            </a:r>
          </a:p>
        </p:txBody>
      </p:sp>
      <p:sp>
        <p:nvSpPr>
          <p:cNvPr id="8909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What day of the week do we wear red and black?</a:t>
            </a:r>
          </a:p>
        </p:txBody>
      </p:sp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3478213" y="53340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762000" y="381000"/>
            <a:ext cx="77724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Campus Traditions: 600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6000">
                <a:effectLst>
                  <a:outerShdw blurRad="38100" dist="38100" dir="2700000" algn="tl">
                    <a:srgbClr val="FFFFFF"/>
                  </a:outerShdw>
                </a:effectLst>
              </a:rPr>
              <a:t>Red and Black Attack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6000">
                <a:effectLst>
                  <a:outerShdw blurRad="38100" dist="38100" dir="2700000" algn="tl">
                    <a:srgbClr val="FFFFFF"/>
                  </a:outerShdw>
                </a:effectLst>
              </a:rPr>
              <a:t>THURSDAY</a:t>
            </a: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600 pts</a:t>
            </a:r>
          </a:p>
        </p:txBody>
      </p:sp>
      <p:sp>
        <p:nvSpPr>
          <p:cNvPr id="8192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What is the name of the week with free events to welcome new and returning students? 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478213" y="53340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762000" y="381000"/>
            <a:ext cx="77724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Campus Traditions: 500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2286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297113" y="457200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500 pts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 cstate="print"/>
          <a:srcRect r="2855" b="18404"/>
          <a:stretch>
            <a:fillRect/>
          </a:stretch>
        </p:blipFill>
        <p:spPr bwMode="auto">
          <a:xfrm>
            <a:off x="3198813" y="1371600"/>
            <a:ext cx="259238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What is the on-campus fall festival that features bands, food and fun and is open to the community?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478213" y="53340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09600" y="381000"/>
            <a:ext cx="78486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Campus Traditions: 400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762000"/>
            <a:ext cx="7924800" cy="51816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286000" y="914400"/>
            <a:ext cx="4383088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 400 pts</a:t>
            </a:r>
          </a:p>
        </p:txBody>
      </p:sp>
      <p:pic>
        <p:nvPicPr>
          <p:cNvPr id="16391" name="Picture 7" descr="Wordstock 2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133600"/>
            <a:ext cx="4419600" cy="3314700"/>
          </a:xfrm>
          <a:prstGeom prst="rect">
            <a:avLst/>
          </a:prstGeom>
          <a:noFill/>
        </p:spPr>
      </p:pic>
      <p:sp>
        <p:nvSpPr>
          <p:cNvPr id="16394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Name one of the five tenets of the UIW mission.</a:t>
            </a:r>
          </a:p>
        </p:txBody>
      </p:sp>
      <p:sp>
        <p:nvSpPr>
          <p:cNvPr id="95235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How I Love UIW: 700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en-US"/>
              <a:t> </a:t>
            </a:r>
          </a:p>
          <a:p>
            <a:pPr algn="ctr">
              <a:buFontTx/>
              <a:buNone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What is the free dinner for all UIW students that features pasta as the main course?</a:t>
            </a:r>
          </a:p>
          <a:p>
            <a:pPr algn="ctr">
              <a:buFontTx/>
              <a:buNone/>
            </a:pPr>
            <a:endParaRPr lang="en-US" sz="4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478213" y="53340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85800" y="381000"/>
            <a:ext cx="78486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Campus Traditions: 300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3810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eaLnBrk="0" hangingPunct="0">
              <a:spcBef>
                <a:spcPct val="0"/>
              </a:spcBef>
              <a:buFontTx/>
              <a:buNone/>
            </a:pPr>
            <a:endParaRPr lang="en-US" sz="4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endParaRPr lang="en-US" sz="4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President’s </a:t>
            </a:r>
          </a:p>
          <a:p>
            <a:pPr algn="ctr" eaLnBrk="0" hangingPunct="0">
              <a:spcBef>
                <a:spcPct val="0"/>
              </a:spcBef>
              <a:buFontTx/>
              <a:buNone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Spaghetti Dinner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293938" y="5445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300 pts</a:t>
            </a:r>
          </a:p>
        </p:txBody>
      </p:sp>
      <p:pic>
        <p:nvPicPr>
          <p:cNvPr id="7173" name="Picture 5" descr="Faculty serving students 6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2362200" y="3505200"/>
            <a:ext cx="4419600" cy="3314700"/>
          </a:xfrm>
          <a:prstGeom prst="rect">
            <a:avLst/>
          </a:prstGeom>
          <a:noFill/>
        </p:spPr>
      </p:pic>
      <p:sp>
        <p:nvSpPr>
          <p:cNvPr id="717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1600" b="1"/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For what event do students collect over 3 tons of food from the community with the Student Government Association?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478213" y="54102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685800" y="381000"/>
            <a:ext cx="77724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Campus Traditions: 200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6096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800" b="1">
                <a:effectLst>
                  <a:outerShdw blurRad="38100" dist="38100" dir="2700000" algn="tl">
                    <a:srgbClr val="FFFFFF"/>
                  </a:outerShdw>
                </a:effectLst>
              </a:rPr>
              <a:t>Golden Harvest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293938" y="762000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200 pts</a:t>
            </a:r>
          </a:p>
        </p:txBody>
      </p:sp>
      <p:pic>
        <p:nvPicPr>
          <p:cNvPr id="17413" name="Picture 5" descr="SGA Golden Harvest"/>
          <p:cNvPicPr>
            <a:picLocks noChangeAspect="1" noChangeArrowheads="1"/>
          </p:cNvPicPr>
          <p:nvPr/>
        </p:nvPicPr>
        <p:blipFill>
          <a:blip r:embed="rId2" cstate="print"/>
          <a:srcRect l="9163" b="27362"/>
          <a:stretch>
            <a:fillRect/>
          </a:stretch>
        </p:blipFill>
        <p:spPr bwMode="auto">
          <a:xfrm>
            <a:off x="1828800" y="2971800"/>
            <a:ext cx="5287963" cy="2819400"/>
          </a:xfrm>
          <a:prstGeom prst="rect">
            <a:avLst/>
          </a:prstGeom>
          <a:noFill/>
        </p:spPr>
      </p:pic>
      <p:sp>
        <p:nvSpPr>
          <p:cNvPr id="17414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000">
                <a:effectLst>
                  <a:outerShdw blurRad="38100" dist="38100" dir="2700000" algn="tl">
                    <a:srgbClr val="FFFFFF"/>
                  </a:outerShdw>
                </a:effectLst>
              </a:rPr>
              <a:t>What is the free meal for new students that takes place on August 18</a:t>
            </a:r>
            <a:r>
              <a:rPr lang="en-US" sz="4000" baseline="30000">
                <a:effectLst>
                  <a:outerShdw blurRad="38100" dist="38100" dir="2700000" algn="tl">
                    <a:srgbClr val="FFFFFF"/>
                  </a:outerShdw>
                </a:effectLst>
              </a:rPr>
              <a:t>th</a:t>
            </a:r>
            <a:r>
              <a:rPr lang="en-US" sz="4000">
                <a:effectLst>
                  <a:outerShdw blurRad="38100" dist="38100" dir="2700000" algn="tl">
                    <a:srgbClr val="FFFFFF"/>
                  </a:outerShdw>
                </a:effectLst>
              </a:rPr>
              <a:t> and features a very nice Pinning Ceremony?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762000" y="381000"/>
            <a:ext cx="76962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Campus Traditions: 100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3810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 b="1">
                <a:effectLst>
                  <a:outerShdw blurRad="38100" dist="38100" dir="2700000" algn="tl">
                    <a:srgbClr val="FFFFFF"/>
                  </a:outerShdw>
                </a:effectLst>
              </a:rPr>
              <a:t>Welcome Dinner</a:t>
            </a: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RSVP Monday, Aug.  14</a:t>
            </a:r>
            <a:r>
              <a:rPr lang="en-US" b="1" baseline="30000">
                <a:effectLst>
                  <a:outerShdw blurRad="38100" dist="38100" dir="2700000" algn="tl">
                    <a:srgbClr val="FFFFFF"/>
                  </a:outerShdw>
                </a:effectLst>
              </a:rPr>
              <a:t>th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  <a:hlinkClick r:id="rId2"/>
              </a:rPr>
              <a:t>jlchavez@uiwtx.edu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 (210) 829-3817</a:t>
            </a:r>
            <a:r>
              <a:rPr lang="en-US"/>
              <a:t> 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293938" y="5445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100 pts</a:t>
            </a:r>
          </a:p>
        </p:txBody>
      </p:sp>
      <p:pic>
        <p:nvPicPr>
          <p:cNvPr id="18437" name="Picture 5" descr="Pinning"/>
          <p:cNvPicPr>
            <a:picLocks noChangeAspect="1" noChangeArrowheads="1"/>
          </p:cNvPicPr>
          <p:nvPr/>
        </p:nvPicPr>
        <p:blipFill>
          <a:blip r:embed="rId3" cstate="print"/>
          <a:srcRect t="6451" b="5376"/>
          <a:stretch>
            <a:fillRect/>
          </a:stretch>
        </p:blipFill>
        <p:spPr bwMode="auto">
          <a:xfrm>
            <a:off x="2209800" y="3614738"/>
            <a:ext cx="4724400" cy="3124200"/>
          </a:xfrm>
          <a:prstGeom prst="rect">
            <a:avLst/>
          </a:prstGeom>
          <a:noFill/>
        </p:spPr>
      </p:pic>
      <p:sp>
        <p:nvSpPr>
          <p:cNvPr id="18438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000">
                <a:effectLst>
                  <a:outerShdw blurRad="38100" dist="38100" dir="2700000" algn="tl">
                    <a:srgbClr val="FFFFFF"/>
                  </a:outerShdw>
                </a:effectLst>
              </a:rPr>
              <a:t>Which Sunday of the month is the Interdenominational Worship Service held? </a:t>
            </a:r>
            <a:endParaRPr lang="en-US" sz="4000"/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At Your Service: 700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Third Sunday of the Month</a:t>
            </a:r>
          </a:p>
        </p:txBody>
      </p:sp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700 pts</a:t>
            </a:r>
          </a:p>
        </p:txBody>
      </p:sp>
      <p:sp>
        <p:nvSpPr>
          <p:cNvPr id="88069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0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000">
                <a:effectLst>
                  <a:outerShdw blurRad="38100" dist="38100" dir="2700000" algn="tl">
                    <a:srgbClr val="FFFFFF"/>
                  </a:outerShdw>
                </a:effectLst>
              </a:rPr>
              <a:t>When will I receive information about my room assignment and roommate?</a:t>
            </a:r>
            <a:r>
              <a:rPr lang="en-US" sz="4000"/>
              <a:t> </a:t>
            </a:r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At Your Service: 600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Late June</a:t>
            </a: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600 pts</a:t>
            </a:r>
          </a:p>
        </p:txBody>
      </p:sp>
      <p:sp>
        <p:nvSpPr>
          <p:cNvPr id="7987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7924800" cy="51054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Education</a:t>
            </a:r>
          </a:p>
          <a:p>
            <a:pPr algn="ctr">
              <a:buFontTx/>
              <a:buNone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Faith</a:t>
            </a:r>
          </a:p>
          <a:p>
            <a:pPr algn="ctr">
              <a:buFontTx/>
              <a:buNone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Innovation</a:t>
            </a:r>
          </a:p>
          <a:p>
            <a:pPr algn="ctr">
              <a:buFontTx/>
              <a:buNone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Service</a:t>
            </a:r>
          </a:p>
          <a:p>
            <a:pPr algn="ctr">
              <a:buFontTx/>
              <a:buNone/>
            </a:pPr>
            <a:r>
              <a:rPr lang="en-US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Truth</a:t>
            </a:r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2286000" y="1295400"/>
            <a:ext cx="4557713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700 pts</a:t>
            </a:r>
          </a:p>
        </p:txBody>
      </p:sp>
      <p:sp>
        <p:nvSpPr>
          <p:cNvPr id="9626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6261" name="Picture 5" descr="p_ccvilogo"/>
          <p:cNvPicPr>
            <a:picLocks noChangeAspect="1" noChangeArrowheads="1"/>
          </p:cNvPicPr>
          <p:nvPr/>
        </p:nvPicPr>
        <p:blipFill>
          <a:blip r:embed="rId3" cstate="print"/>
          <a:srcRect l="12213" r="14503"/>
          <a:stretch>
            <a:fillRect/>
          </a:stretch>
        </p:blipFill>
        <p:spPr bwMode="auto">
          <a:xfrm>
            <a:off x="6629400" y="4343400"/>
            <a:ext cx="1676400" cy="1554163"/>
          </a:xfrm>
          <a:prstGeom prst="rect">
            <a:avLst/>
          </a:prstGeom>
          <a:noFill/>
        </p:spPr>
      </p:pic>
      <p:pic>
        <p:nvPicPr>
          <p:cNvPr id="96262" name="Picture 6" descr="p_ccvilogo"/>
          <p:cNvPicPr>
            <a:picLocks noChangeAspect="1" noChangeArrowheads="1"/>
          </p:cNvPicPr>
          <p:nvPr/>
        </p:nvPicPr>
        <p:blipFill>
          <a:blip r:embed="rId3" cstate="print"/>
          <a:srcRect l="12213" r="14503"/>
          <a:stretch>
            <a:fillRect/>
          </a:stretch>
        </p:blipFill>
        <p:spPr bwMode="auto">
          <a:xfrm>
            <a:off x="838200" y="4343400"/>
            <a:ext cx="1676400" cy="1554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What time do the UIW gates close for the night?</a:t>
            </a:r>
          </a:p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At Your Service: 500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 b="1">
                <a:effectLst>
                  <a:outerShdw blurRad="38100" dist="38100" dir="2700000" algn="tl">
                    <a:srgbClr val="FFFFFF"/>
                  </a:outerShdw>
                </a:effectLst>
              </a:rPr>
              <a:t>11:00 pm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500 pts</a:t>
            </a:r>
          </a:p>
        </p:txBody>
      </p:sp>
      <p:sp>
        <p:nvSpPr>
          <p:cNvPr id="7168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000">
                <a:effectLst>
                  <a:outerShdw blurRad="38100" dist="38100" dir="2700000" algn="tl">
                    <a:srgbClr val="FFFFFF"/>
                  </a:outerShdw>
                </a:effectLst>
              </a:rPr>
              <a:t>What office would you visit to find part time jobs, information about changing your major, or to prepare for interviews?</a:t>
            </a: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At Your Service: 400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 b="1">
                <a:effectLst>
                  <a:outerShdw blurRad="38100" dist="38100" dir="2700000" algn="tl">
                    <a:srgbClr val="FFFFFF"/>
                  </a:outerShdw>
                </a:effectLst>
              </a:rPr>
              <a:t>Career Services</a:t>
            </a:r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400 pts</a:t>
            </a:r>
          </a:p>
        </p:txBody>
      </p:sp>
      <p:sp>
        <p:nvSpPr>
          <p:cNvPr id="7373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16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What day is the Health Center doctor on-campus?</a:t>
            </a:r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At Your Service: 300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800" b="1">
                <a:effectLst>
                  <a:outerShdw blurRad="38100" dist="38100" dir="2700000" algn="tl">
                    <a:srgbClr val="FFFFFF"/>
                  </a:outerShdw>
                </a:effectLst>
              </a:rPr>
              <a:t>Tuesday Mornings</a:t>
            </a: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300 pts</a:t>
            </a:r>
          </a:p>
        </p:txBody>
      </p:sp>
      <p:sp>
        <p:nvSpPr>
          <p:cNvPr id="7578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What leadership course can a student with less than 32 credit hours take?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2514600" y="5257800"/>
            <a:ext cx="4092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At Your Service: 200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6858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 b="1">
                <a:effectLst>
                  <a:outerShdw blurRad="38100" dist="38100" dir="2700000" algn="tl">
                    <a:srgbClr val="FFFFFF"/>
                  </a:outerShdw>
                </a:effectLst>
              </a:rPr>
              <a:t>Emerging Leaders</a:t>
            </a: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2297113" y="8493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200 pts</a:t>
            </a:r>
          </a:p>
        </p:txBody>
      </p:sp>
      <p:pic>
        <p:nvPicPr>
          <p:cNvPr id="77829" name="Picture 5" descr="DSC00363"/>
          <p:cNvPicPr>
            <a:picLocks noChangeAspect="1" noChangeArrowheads="1"/>
          </p:cNvPicPr>
          <p:nvPr/>
        </p:nvPicPr>
        <p:blipFill>
          <a:blip r:embed="rId2" cstate="print"/>
          <a:srcRect t="11905"/>
          <a:stretch>
            <a:fillRect/>
          </a:stretch>
        </p:blipFill>
        <p:spPr bwMode="auto">
          <a:xfrm>
            <a:off x="228600" y="3200400"/>
            <a:ext cx="4267200" cy="2819400"/>
          </a:xfrm>
          <a:prstGeom prst="rect">
            <a:avLst/>
          </a:prstGeom>
          <a:noFill/>
        </p:spPr>
      </p:pic>
      <p:pic>
        <p:nvPicPr>
          <p:cNvPr id="77831" name="Picture 7" descr="DSC00387"/>
          <p:cNvPicPr>
            <a:picLocks noChangeAspect="1" noChangeArrowheads="1"/>
          </p:cNvPicPr>
          <p:nvPr/>
        </p:nvPicPr>
        <p:blipFill>
          <a:blip r:embed="rId3" cstate="print"/>
          <a:srcRect r="24184" b="27451"/>
          <a:stretch>
            <a:fillRect/>
          </a:stretch>
        </p:blipFill>
        <p:spPr bwMode="auto">
          <a:xfrm>
            <a:off x="5257800" y="3429000"/>
            <a:ext cx="2508250" cy="3200400"/>
          </a:xfrm>
          <a:prstGeom prst="rect">
            <a:avLst/>
          </a:prstGeom>
          <a:noFill/>
        </p:spPr>
      </p:pic>
      <p:sp>
        <p:nvSpPr>
          <p:cNvPr id="77832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What is the main phone number for UIW?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478213" y="51816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At Your Service: 100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6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5400" b="1">
                <a:effectLst>
                  <a:outerShdw blurRad="38100" dist="38100" dir="2700000" algn="tl">
                    <a:srgbClr val="FFFFFF"/>
                  </a:outerShdw>
                </a:effectLst>
              </a:rPr>
              <a:t>(210) 829-6000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297113" y="1763713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100 pts</a:t>
            </a:r>
          </a:p>
        </p:txBody>
      </p:sp>
      <p:sp>
        <p:nvSpPr>
          <p:cNvPr id="1946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800">
                <a:effectLst>
                  <a:outerShdw blurRad="38100" dist="38100" dir="2700000" algn="tl">
                    <a:srgbClr val="FFFFFF"/>
                  </a:outerShdw>
                </a:effectLst>
              </a:rPr>
              <a:t>How do I get information about UIW student organizations?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How I Love UIW: 600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914400"/>
            <a:ext cx="7924800" cy="48006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buFontTx/>
              <a:buNone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Visit: Leadership Activities Office</a:t>
            </a: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(210) 829-6034</a:t>
            </a:r>
          </a:p>
          <a:p>
            <a:pPr algn="ctr">
              <a:buFontTx/>
              <a:buNone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SGA Activities Fair</a:t>
            </a:r>
          </a:p>
          <a:p>
            <a:pPr algn="ctr">
              <a:buFontTx/>
              <a:buNone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Website: 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  <a:hlinkClick r:id="rId2"/>
              </a:rPr>
              <a:t>www.uiw.edu/studentlife</a:t>
            </a:r>
            <a:r>
              <a:rPr 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>
              <a:buFontTx/>
              <a:buNone/>
            </a:pPr>
            <a:endParaRPr 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2297113" y="990600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600 pts</a:t>
            </a:r>
          </a:p>
        </p:txBody>
      </p:sp>
      <p:sp>
        <p:nvSpPr>
          <p:cNvPr id="86021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800">
                <a:effectLst>
                  <a:outerShdw blurRad="38100" dist="38100" dir="2700000" algn="tl">
                    <a:srgbClr val="FFFFFF"/>
                  </a:outerShdw>
                </a:effectLst>
              </a:rPr>
              <a:t>Who is the president </a:t>
            </a:r>
          </a:p>
          <a:p>
            <a:pPr algn="ctr">
              <a:buFontTx/>
              <a:buNone/>
            </a:pPr>
            <a:r>
              <a:rPr lang="en-US" sz="4800">
                <a:effectLst>
                  <a:outerShdw blurRad="38100" dist="38100" dir="2700000" algn="tl">
                    <a:srgbClr val="FFFFFF"/>
                  </a:outerShdw>
                </a:effectLst>
              </a:rPr>
              <a:t>of UIW?</a:t>
            </a: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3478213" y="5257800"/>
            <a:ext cx="21875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  <a:hlinkClick r:id="rId2" action="ppaction://hlinksldjump"/>
              </a:rPr>
              <a:t>answer</a:t>
            </a:r>
            <a:endParaRPr lang="en-US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838200" y="381000"/>
            <a:ext cx="7543800" cy="762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How I Love UIW: 500 pts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9600" y="1066800"/>
            <a:ext cx="7924800" cy="4114800"/>
          </a:xfrm>
          <a:solidFill>
            <a:srgbClr val="FF0000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buFontTx/>
              <a:buNone/>
            </a:pPr>
            <a:endParaRPr lang="en-US" sz="4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endParaRPr lang="en-US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buFontTx/>
              <a:buNone/>
            </a:pPr>
            <a:r>
              <a:rPr lang="en-US" sz="4800" b="1">
                <a:effectLst>
                  <a:outerShdw blurRad="38100" dist="38100" dir="2700000" algn="tl">
                    <a:srgbClr val="FFFFFF"/>
                  </a:outerShdw>
                </a:effectLst>
              </a:rPr>
              <a:t>Dr. Louis  J. Agnese, Jr.</a:t>
            </a:r>
            <a:r>
              <a:rPr lang="en-US" sz="4800"/>
              <a:t> </a:t>
            </a: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2297113" y="1295400"/>
            <a:ext cx="45577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>
                <a:effectLst>
                  <a:outerShdw blurRad="38100" dist="38100" dir="2700000" algn="tl">
                    <a:srgbClr val="FFFFFF"/>
                  </a:outerShdw>
                </a:effectLst>
              </a:rPr>
              <a:t>Answer: 500 pts</a:t>
            </a:r>
          </a:p>
        </p:txBody>
      </p:sp>
      <p:pic>
        <p:nvPicPr>
          <p:cNvPr id="57350" name="Picture 6" descr="UIW President Dr. Louis Agnese Jr. "/>
          <p:cNvPicPr>
            <a:picLocks noChangeAspect="1" noChangeArrowheads="1"/>
          </p:cNvPicPr>
          <p:nvPr/>
        </p:nvPicPr>
        <p:blipFill>
          <a:blip r:embed="rId2" cstate="print"/>
          <a:srcRect l="36285" t="47144"/>
          <a:stretch>
            <a:fillRect/>
          </a:stretch>
        </p:blipFill>
        <p:spPr bwMode="auto">
          <a:xfrm>
            <a:off x="3360738" y="3581400"/>
            <a:ext cx="2354262" cy="3124200"/>
          </a:xfrm>
          <a:prstGeom prst="rect">
            <a:avLst/>
          </a:prstGeom>
          <a:noFill/>
        </p:spPr>
      </p:pic>
      <p:sp>
        <p:nvSpPr>
          <p:cNvPr id="5735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6096000"/>
            <a:ext cx="914400" cy="685800"/>
          </a:xfrm>
          <a:prstGeom prst="actionButtonReturn">
            <a:avLst/>
          </a:prstGeom>
          <a:solidFill>
            <a:srgbClr val="00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 Rounded MT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Rounded MT Bold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Rounded MT Bold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941</Words>
  <Application>Microsoft Office PowerPoint</Application>
  <PresentationFormat>On-screen Show (4:3)</PresentationFormat>
  <Paragraphs>272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2" baseType="lpstr">
      <vt:lpstr>Arial</vt:lpstr>
      <vt:lpstr>Arial Rounded MT Bold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</vt:vector>
  </TitlesOfParts>
  <Company>uiw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uiw</dc:creator>
  <cp:lastModifiedBy>Delma D. Olivarez</cp:lastModifiedBy>
  <cp:revision>54</cp:revision>
  <dcterms:created xsi:type="dcterms:W3CDTF">2006-04-06T16:55:07Z</dcterms:created>
  <dcterms:modified xsi:type="dcterms:W3CDTF">2010-05-03T15:48:14Z</dcterms:modified>
</cp:coreProperties>
</file>